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4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6" r:id="rId28"/>
    <p:sldId id="281" r:id="rId29"/>
    <p:sldId id="282" r:id="rId30"/>
    <p:sldId id="285" r:id="rId31"/>
    <p:sldId id="283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 varScale="1">
        <p:scale>
          <a:sx n="68" d="100"/>
          <a:sy n="68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axId val="88144128"/>
        <c:axId val="88162304"/>
      </c:barChart>
      <c:catAx>
        <c:axId val="88144128"/>
        <c:scaling>
          <c:orientation val="minMax"/>
        </c:scaling>
        <c:axPos val="b"/>
        <c:numFmt formatCode="General" sourceLinked="1"/>
        <c:tickLblPos val="nextTo"/>
        <c:crossAx val="88162304"/>
        <c:crossesAt val="0"/>
        <c:auto val="1"/>
        <c:lblAlgn val="ctr"/>
        <c:lblOffset val="100"/>
      </c:catAx>
      <c:valAx>
        <c:axId val="88162304"/>
        <c:scaling>
          <c:orientation val="minMax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cross"/>
        <c:minorTickMark val="cross"/>
        <c:tickLblPos val="nextTo"/>
        <c:crossAx val="8814412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Положительно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Отрицательно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Никак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axId val="108163072"/>
        <c:axId val="108164608"/>
      </c:barChart>
      <c:catAx>
        <c:axId val="108163072"/>
        <c:scaling>
          <c:orientation val="minMax"/>
        </c:scaling>
        <c:axPos val="b"/>
        <c:numFmt formatCode="General" sourceLinked="1"/>
        <c:tickLblPos val="nextTo"/>
        <c:crossAx val="108164608"/>
        <c:crosses val="autoZero"/>
        <c:auto val="1"/>
        <c:lblAlgn val="ctr"/>
        <c:lblOffset val="100"/>
      </c:catAx>
      <c:valAx>
        <c:axId val="108164608"/>
        <c:scaling>
          <c:orientation val="minMax"/>
        </c:scaling>
        <c:axPos val="l"/>
        <c:majorGridlines/>
        <c:numFmt formatCode="General" sourceLinked="1"/>
        <c:tickLblPos val="nextTo"/>
        <c:crossAx val="10816307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Мобильность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Анонимность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Круг общения шире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axId val="108229760"/>
        <c:axId val="108231296"/>
      </c:barChart>
      <c:catAx>
        <c:axId val="108229760"/>
        <c:scaling>
          <c:orientation val="minMax"/>
        </c:scaling>
        <c:axPos val="b"/>
        <c:numFmt formatCode="General" sourceLinked="1"/>
        <c:tickLblPos val="nextTo"/>
        <c:crossAx val="108231296"/>
        <c:crosses val="autoZero"/>
        <c:auto val="1"/>
        <c:lblAlgn val="ctr"/>
        <c:lblOffset val="100"/>
      </c:catAx>
      <c:valAx>
        <c:axId val="108231296"/>
        <c:scaling>
          <c:orientation val="minMax"/>
        </c:scaling>
        <c:axPos val="l"/>
        <c:majorGridlines/>
        <c:numFmt formatCode="General" sourceLinked="1"/>
        <c:tickLblPos val="nextTo"/>
        <c:crossAx val="10822976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0-29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30-60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61-90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более 90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нисколько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axId val="109321600"/>
        <c:axId val="109331584"/>
      </c:barChart>
      <c:catAx>
        <c:axId val="109321600"/>
        <c:scaling>
          <c:orientation val="minMax"/>
        </c:scaling>
        <c:axPos val="b"/>
        <c:numFmt formatCode="General" sourceLinked="1"/>
        <c:tickLblPos val="nextTo"/>
        <c:crossAx val="109331584"/>
        <c:crosses val="autoZero"/>
        <c:auto val="1"/>
        <c:lblAlgn val="ctr"/>
        <c:lblOffset val="100"/>
      </c:catAx>
      <c:valAx>
        <c:axId val="109331584"/>
        <c:scaling>
          <c:orientation val="minMax"/>
        </c:scaling>
        <c:axPos val="l"/>
        <c:majorGridlines/>
        <c:numFmt formatCode="General" sourceLinked="1"/>
        <c:tickLblPos val="nextTo"/>
        <c:crossAx val="1093216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axId val="109399424"/>
        <c:axId val="109413504"/>
      </c:barChart>
      <c:catAx>
        <c:axId val="109399424"/>
        <c:scaling>
          <c:orientation val="minMax"/>
        </c:scaling>
        <c:axPos val="b"/>
        <c:numFmt formatCode="General" sourceLinked="1"/>
        <c:tickLblPos val="nextTo"/>
        <c:crossAx val="109413504"/>
        <c:crosses val="autoZero"/>
        <c:auto val="1"/>
        <c:lblAlgn val="ctr"/>
        <c:lblOffset val="100"/>
      </c:catAx>
      <c:valAx>
        <c:axId val="109413504"/>
        <c:scaling>
          <c:orientation val="minMax"/>
        </c:scaling>
        <c:axPos val="l"/>
        <c:majorGridlines/>
        <c:numFmt formatCode="General" sourceLinked="1"/>
        <c:tickLblPos val="nextTo"/>
        <c:crossAx val="10939942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 1 до 20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более 21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axId val="109724416"/>
        <c:axId val="109725952"/>
      </c:barChart>
      <c:catAx>
        <c:axId val="109724416"/>
        <c:scaling>
          <c:orientation val="minMax"/>
        </c:scaling>
        <c:axPos val="b"/>
        <c:numFmt formatCode="General" sourceLinked="1"/>
        <c:tickLblPos val="nextTo"/>
        <c:crossAx val="109725952"/>
        <c:crosses val="autoZero"/>
        <c:auto val="1"/>
        <c:lblAlgn val="ctr"/>
        <c:lblOffset val="100"/>
      </c:catAx>
      <c:valAx>
        <c:axId val="109725952"/>
        <c:scaling>
          <c:orientation val="minMax"/>
        </c:scaling>
        <c:axPos val="l"/>
        <c:majorGridlines/>
        <c:numFmt formatCode="General" sourceLinked="1"/>
        <c:tickLblPos val="nextTo"/>
        <c:crossAx val="10972441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задумывался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axId val="109754240"/>
        <c:axId val="109755776"/>
      </c:barChart>
      <c:catAx>
        <c:axId val="109754240"/>
        <c:scaling>
          <c:orientation val="minMax"/>
        </c:scaling>
        <c:axPos val="b"/>
        <c:numFmt formatCode="General" sourceLinked="1"/>
        <c:tickLblPos val="nextTo"/>
        <c:crossAx val="109755776"/>
        <c:crosses val="autoZero"/>
        <c:auto val="1"/>
        <c:lblAlgn val="ctr"/>
        <c:lblOffset val="100"/>
      </c:catAx>
      <c:valAx>
        <c:axId val="109755776"/>
        <c:scaling>
          <c:orientation val="minMax"/>
        </c:scaling>
        <c:axPos val="l"/>
        <c:majorGridlines/>
        <c:numFmt formatCode="General" sourceLinked="1"/>
        <c:tickLblPos val="nextTo"/>
        <c:crossAx val="109754240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знаю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только на время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axId val="105787776"/>
        <c:axId val="105789312"/>
      </c:barChart>
      <c:catAx>
        <c:axId val="105787776"/>
        <c:scaling>
          <c:orientation val="minMax"/>
        </c:scaling>
        <c:axPos val="b"/>
        <c:numFmt formatCode="General" sourceLinked="1"/>
        <c:tickLblPos val="nextTo"/>
        <c:crossAx val="105789312"/>
        <c:crosses val="autoZero"/>
        <c:auto val="1"/>
        <c:lblAlgn val="ctr"/>
        <c:lblOffset val="100"/>
      </c:catAx>
      <c:valAx>
        <c:axId val="105789312"/>
        <c:scaling>
          <c:orientation val="minMax"/>
        </c:scaling>
        <c:axPos val="l"/>
        <c:majorGridlines/>
        <c:numFmt formatCode="General" sourceLinked="1"/>
        <c:tickLblPos val="nextTo"/>
        <c:crossAx val="10578777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не зависимо от цены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Да, если цена будет умеренной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axId val="109976192"/>
        <c:axId val="109994368"/>
      </c:barChart>
      <c:catAx>
        <c:axId val="109976192"/>
        <c:scaling>
          <c:orientation val="minMax"/>
        </c:scaling>
        <c:axPos val="b"/>
        <c:numFmt formatCode="General" sourceLinked="1"/>
        <c:tickLblPos val="nextTo"/>
        <c:crossAx val="109994368"/>
        <c:crosses val="autoZero"/>
        <c:auto val="1"/>
        <c:lblAlgn val="ctr"/>
        <c:lblOffset val="100"/>
      </c:catAx>
      <c:valAx>
        <c:axId val="109994368"/>
        <c:scaling>
          <c:orientation val="minMax"/>
        </c:scaling>
        <c:axPos val="l"/>
        <c:majorGridlines/>
        <c:numFmt formatCode="General" sourceLinked="1"/>
        <c:tickLblPos val="nextTo"/>
        <c:crossAx val="10997619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Одноклассники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Вконтакте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WhatsApp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Instagramm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Facebook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Mail.ru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TikTok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Viber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Лист1!$I$2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Twitter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Лист1!$J$2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Twitch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Лист1!$K$2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YouTube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Лист1!$L$2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ser>
          <c:idx val="11"/>
          <c:order val="11"/>
          <c:tx>
            <c:strRef>
              <c:f>Лист1!$M$1</c:f>
              <c:strCache>
                <c:ptCount val="1"/>
                <c:pt idx="0">
                  <c:v>ДругВокруг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Лист1!$M$2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12"/>
          <c:order val="12"/>
          <c:tx>
            <c:strRef>
              <c:f>Лист1!$N$1</c:f>
              <c:strCache>
                <c:ptCount val="1"/>
                <c:pt idx="0">
                  <c:v>ICQ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Лист1!$N$2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3"/>
          <c:order val="13"/>
          <c:tx>
            <c:strRef>
              <c:f>Лист1!$O$1</c:f>
              <c:strCache>
                <c:ptCount val="1"/>
                <c:pt idx="0">
                  <c:v>Телеграм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Лист1!$O$2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4"/>
          <c:order val="14"/>
          <c:tx>
            <c:strRef>
              <c:f>Лист1!$P$1</c:f>
              <c:strCache>
                <c:ptCount val="1"/>
                <c:pt idx="0">
                  <c:v>Skype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Лист1!$P$2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5"/>
          <c:order val="15"/>
          <c:tx>
            <c:strRef>
              <c:f>Лист1!$Q$1</c:f>
              <c:strCache>
                <c:ptCount val="1"/>
                <c:pt idx="0">
                  <c:v>Discord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Лист1!$Q$2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6"/>
          <c:order val="16"/>
          <c:tx>
            <c:strRef>
              <c:f>Лист1!$R$1</c:f>
              <c:strCache>
                <c:ptCount val="1"/>
                <c:pt idx="0">
                  <c:v>Imo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Лист1!$R$2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7"/>
          <c:order val="17"/>
          <c:tx>
            <c:strRef>
              <c:f>Лист1!$S$1</c:f>
              <c:strCache>
                <c:ptCount val="1"/>
                <c:pt idx="0">
                  <c:v>Amino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Лист1!$S$2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8"/>
          <c:order val="18"/>
          <c:tx>
            <c:strRef>
              <c:f>Лист1!$T$1</c:f>
              <c:strCache>
                <c:ptCount val="1"/>
                <c:pt idx="0">
                  <c:v>Ни вкакой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Лист1!$T$2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axId val="106819968"/>
        <c:axId val="106821504"/>
      </c:barChart>
      <c:catAx>
        <c:axId val="106819968"/>
        <c:scaling>
          <c:orientation val="minMax"/>
        </c:scaling>
        <c:axPos val="b"/>
        <c:numFmt formatCode="General" sourceLinked="1"/>
        <c:tickLblPos val="nextTo"/>
        <c:crossAx val="106821504"/>
        <c:crosses val="autoZero"/>
        <c:auto val="1"/>
        <c:lblAlgn val="ctr"/>
        <c:lblOffset val="100"/>
      </c:catAx>
      <c:valAx>
        <c:axId val="106821504"/>
        <c:scaling>
          <c:orientation val="minMax"/>
        </c:scaling>
        <c:axPos val="l"/>
        <c:majorGridlines/>
        <c:numFmt formatCode="General" sourceLinked="1"/>
        <c:tickLblPos val="nextTo"/>
        <c:crossAx val="10681996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Друзья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Любопытство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Желание завести новых друзей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Куда все, туда и я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axId val="97375744"/>
        <c:axId val="97377280"/>
      </c:barChart>
      <c:catAx>
        <c:axId val="97375744"/>
        <c:scaling>
          <c:orientation val="minMax"/>
        </c:scaling>
        <c:axPos val="b"/>
        <c:numFmt formatCode="General" sourceLinked="1"/>
        <c:tickLblPos val="nextTo"/>
        <c:crossAx val="97377280"/>
        <c:crosses val="autoZero"/>
        <c:auto val="1"/>
        <c:lblAlgn val="ctr"/>
        <c:lblOffset val="100"/>
      </c:catAx>
      <c:valAx>
        <c:axId val="97377280"/>
        <c:scaling>
          <c:orientation val="minMax"/>
        </c:scaling>
        <c:axPos val="l"/>
        <c:majorGridlines/>
        <c:numFmt formatCode="General" sourceLinked="1"/>
        <c:tickLblPos val="nextTo"/>
        <c:crossAx val="9737574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Менее года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1-2 года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3-5 лет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6-9 лет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10 лет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axId val="106869888"/>
        <c:axId val="106871424"/>
      </c:barChart>
      <c:catAx>
        <c:axId val="106869888"/>
        <c:scaling>
          <c:orientation val="minMax"/>
        </c:scaling>
        <c:axPos val="b"/>
        <c:numFmt formatCode="General" sourceLinked="1"/>
        <c:tickLblPos val="nextTo"/>
        <c:crossAx val="106871424"/>
        <c:crosses val="autoZero"/>
        <c:auto val="1"/>
        <c:lblAlgn val="ctr"/>
        <c:lblOffset val="100"/>
      </c:catAx>
      <c:valAx>
        <c:axId val="106871424"/>
        <c:scaling>
          <c:orientation val="minMax"/>
        </c:scaling>
        <c:axPos val="l"/>
        <c:majorGridlines/>
        <c:numFmt formatCode="General" sourceLinked="1"/>
        <c:tickLblPos val="nextTo"/>
        <c:crossAx val="10686988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Вконтакте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Pinterest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YouTube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Facebook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Одноклассники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Instagram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Amino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Socbook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Лист1!$I$2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Никакая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Лист1!$J$2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axId val="107291008"/>
        <c:axId val="107292544"/>
      </c:barChart>
      <c:catAx>
        <c:axId val="107291008"/>
        <c:scaling>
          <c:orientation val="minMax"/>
        </c:scaling>
        <c:axPos val="b"/>
        <c:numFmt formatCode="General" sourceLinked="1"/>
        <c:tickLblPos val="nextTo"/>
        <c:crossAx val="107292544"/>
        <c:crosses val="autoZero"/>
        <c:auto val="1"/>
        <c:lblAlgn val="ctr"/>
        <c:lblOffset val="100"/>
      </c:catAx>
      <c:valAx>
        <c:axId val="107292544"/>
        <c:scaling>
          <c:orientation val="minMax"/>
        </c:scaling>
        <c:axPos val="l"/>
        <c:majorGridlines/>
        <c:numFmt formatCode="General" sourceLinked="1"/>
        <c:tickLblPos val="nextTo"/>
        <c:crossAx val="10729100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9618165899972408E-2"/>
          <c:y val="5.4139113127931564E-2"/>
          <c:w val="0.5887290994326515"/>
          <c:h val="0.9194793800827724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Поиск различной информации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Просмотр  фотографий, видео, фильмов и музыки 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Игры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Захожу от скуки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не нравится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ничего не ответили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axId val="107892096"/>
        <c:axId val="107385984"/>
      </c:barChart>
      <c:catAx>
        <c:axId val="107892096"/>
        <c:scaling>
          <c:orientation val="minMax"/>
        </c:scaling>
        <c:axPos val="b"/>
        <c:numFmt formatCode="General" sourceLinked="1"/>
        <c:tickLblPos val="nextTo"/>
        <c:crossAx val="107385984"/>
        <c:crosses val="autoZero"/>
        <c:auto val="1"/>
        <c:lblAlgn val="ctr"/>
        <c:lblOffset val="100"/>
      </c:catAx>
      <c:valAx>
        <c:axId val="107385984"/>
        <c:scaling>
          <c:orientation val="minMax"/>
        </c:scaling>
        <c:axPos val="l"/>
        <c:majorGridlines/>
        <c:numFmt formatCode="General" sourceLinked="1"/>
        <c:tickLblPos val="nextTo"/>
        <c:crossAx val="10789209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8944724895861803E-2"/>
          <c:y val="5.8342462626954236E-2"/>
          <c:w val="0.6663505407889907"/>
          <c:h val="0.9132277758758415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один раз в сутки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два раза в сутки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три раза и более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очень редко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не посещаю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ничего не ответили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axId val="108080128"/>
        <c:axId val="108086016"/>
      </c:barChart>
      <c:catAx>
        <c:axId val="108080128"/>
        <c:scaling>
          <c:orientation val="minMax"/>
        </c:scaling>
        <c:axPos val="b"/>
        <c:numFmt formatCode="General" sourceLinked="1"/>
        <c:tickLblPos val="nextTo"/>
        <c:crossAx val="108086016"/>
        <c:crosses val="autoZero"/>
        <c:auto val="1"/>
        <c:lblAlgn val="ctr"/>
        <c:lblOffset val="100"/>
      </c:catAx>
      <c:valAx>
        <c:axId val="108086016"/>
        <c:scaling>
          <c:orientation val="minMax"/>
        </c:scaling>
        <c:axPos val="l"/>
        <c:majorGridlines/>
        <c:numFmt formatCode="General" sourceLinked="1"/>
        <c:tickLblPos val="nextTo"/>
        <c:crossAx val="10808012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Меньше часа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1-2 часа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3-4 часа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5-6 часов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7-10 часов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более 10 часов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axId val="108128896"/>
        <c:axId val="107958656"/>
      </c:barChart>
      <c:catAx>
        <c:axId val="108128896"/>
        <c:scaling>
          <c:orientation val="minMax"/>
        </c:scaling>
        <c:axPos val="b"/>
        <c:numFmt formatCode="General" sourceLinked="1"/>
        <c:tickLblPos val="nextTo"/>
        <c:crossAx val="107958656"/>
        <c:crosses val="autoZero"/>
        <c:auto val="1"/>
        <c:lblAlgn val="ctr"/>
        <c:lblOffset val="100"/>
      </c:catAx>
      <c:valAx>
        <c:axId val="107958656"/>
        <c:scaling>
          <c:orientation val="minMax"/>
        </c:scaling>
        <c:axPos val="l"/>
        <c:majorGridlines/>
        <c:numFmt formatCode="General" sourceLinked="1"/>
        <c:tickLblPos val="nextTo"/>
        <c:crossAx val="10812889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ничего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чел.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axId val="107981440"/>
        <c:axId val="107995520"/>
      </c:barChart>
      <c:catAx>
        <c:axId val="107981440"/>
        <c:scaling>
          <c:orientation val="minMax"/>
        </c:scaling>
        <c:axPos val="b"/>
        <c:numFmt formatCode="General" sourceLinked="1"/>
        <c:tickLblPos val="nextTo"/>
        <c:crossAx val="107995520"/>
        <c:crosses val="autoZero"/>
        <c:auto val="1"/>
        <c:lblAlgn val="ctr"/>
        <c:lblOffset val="100"/>
      </c:catAx>
      <c:valAx>
        <c:axId val="107995520"/>
        <c:scaling>
          <c:orientation val="minMax"/>
        </c:scaling>
        <c:axPos val="l"/>
        <c:majorGridlines/>
        <c:numFmt formatCode="General" sourceLinked="1"/>
        <c:tickLblPos val="nextTo"/>
        <c:crossAx val="10798144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2A88E1E-2C6B-42C7-BC09-4B0AF15E3516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B4A8785-D80E-4A64-AEE0-1454546B9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772400" cy="2376264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b="1" dirty="0" smtClean="0"/>
              <a:t>«</a:t>
            </a:r>
            <a:r>
              <a:rPr lang="ru-RU" b="1" dirty="0"/>
              <a:t>Социальные сети в жизни современного школьника»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3645024"/>
            <a:ext cx="4208512" cy="3212976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Выполнил</a:t>
            </a:r>
          </a:p>
          <a:p>
            <a:pPr algn="r"/>
            <a:r>
              <a:rPr lang="ru-RU" dirty="0">
                <a:solidFill>
                  <a:schemeClr val="tx1"/>
                </a:solidFill>
              </a:rPr>
              <a:t>                                                      ученик </a:t>
            </a:r>
            <a:r>
              <a:rPr lang="ru-RU" dirty="0" smtClean="0">
                <a:solidFill>
                  <a:schemeClr val="tx1"/>
                </a:solidFill>
              </a:rPr>
              <a:t>11 </a:t>
            </a:r>
            <a:r>
              <a:rPr lang="ru-RU" dirty="0">
                <a:solidFill>
                  <a:schemeClr val="tx1"/>
                </a:solidFill>
              </a:rPr>
              <a:t>класса</a:t>
            </a:r>
          </a:p>
          <a:p>
            <a:pPr algn="r"/>
            <a:r>
              <a:rPr lang="ru-RU" dirty="0">
                <a:solidFill>
                  <a:schemeClr val="tx1"/>
                </a:solidFill>
              </a:rPr>
              <a:t>БОУ «Междуреченская СОШ»</a:t>
            </a:r>
          </a:p>
          <a:p>
            <a:pPr algn="r"/>
            <a:r>
              <a:rPr lang="ru-RU" dirty="0">
                <a:solidFill>
                  <a:schemeClr val="tx1"/>
                </a:solidFill>
              </a:rPr>
              <a:t>                                                         </a:t>
            </a:r>
            <a:r>
              <a:rPr lang="ru-RU" dirty="0" err="1">
                <a:solidFill>
                  <a:schemeClr val="tx1"/>
                </a:solidFill>
              </a:rPr>
              <a:t>Тажбулатов</a:t>
            </a:r>
            <a:r>
              <a:rPr lang="ru-RU" dirty="0">
                <a:solidFill>
                  <a:schemeClr val="tx1"/>
                </a:solidFill>
              </a:rPr>
              <a:t> Артур</a:t>
            </a:r>
          </a:p>
          <a:p>
            <a:pPr algn="r"/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pPr algn="r"/>
            <a:r>
              <a:rPr lang="ru-RU" dirty="0">
                <a:solidFill>
                  <a:schemeClr val="tx1"/>
                </a:solidFill>
              </a:rPr>
              <a:t>                                                  Руководитель:</a:t>
            </a:r>
          </a:p>
          <a:p>
            <a:pPr algn="r"/>
            <a:r>
              <a:rPr lang="ru-RU" dirty="0">
                <a:solidFill>
                  <a:schemeClr val="tx1"/>
                </a:solidFill>
              </a:rPr>
              <a:t>                                                                               </a:t>
            </a:r>
            <a:r>
              <a:rPr lang="ru-RU" dirty="0" err="1">
                <a:solidFill>
                  <a:schemeClr val="tx1"/>
                </a:solidFill>
              </a:rPr>
              <a:t>Тажбулатова</a:t>
            </a:r>
            <a:r>
              <a:rPr lang="ru-RU" dirty="0">
                <a:solidFill>
                  <a:schemeClr val="tx1"/>
                </a:solidFill>
              </a:rPr>
              <a:t> Роза </a:t>
            </a:r>
            <a:r>
              <a:rPr lang="ru-RU" dirty="0" err="1">
                <a:solidFill>
                  <a:schemeClr val="tx1"/>
                </a:solidFill>
              </a:rPr>
              <a:t>Азатовна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/>
          <a:lstStyle/>
          <a:p>
            <a:pPr lvl="0">
              <a:buNone/>
            </a:pPr>
            <a:r>
              <a:rPr lang="ru-RU" dirty="0" smtClean="0"/>
              <a:t>1. Возраст : 11-18 лет</a:t>
            </a:r>
          </a:p>
          <a:p>
            <a:pPr lvl="0">
              <a:buNone/>
            </a:pPr>
            <a:r>
              <a:rPr lang="ru-RU" dirty="0" smtClean="0"/>
              <a:t>2. Посещаете </a:t>
            </a:r>
            <a:r>
              <a:rPr lang="ru-RU" dirty="0"/>
              <a:t>ли вы социальные сети?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Анкетирование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683568" y="2348880"/>
          <a:ext cx="792088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89451"/>
          </a:xfrm>
        </p:spPr>
        <p:txBody>
          <a:bodyPr/>
          <a:lstStyle/>
          <a:p>
            <a:pPr>
              <a:buNone/>
            </a:pPr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В каких социальных сетях вы зарегистрированы?</a:t>
            </a:r>
          </a:p>
          <a:p>
            <a:pPr lvl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Анкетирование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11560" y="1916832"/>
          <a:ext cx="7992888" cy="4545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>
              <a:buNone/>
            </a:pPr>
            <a:r>
              <a:rPr lang="ru-RU" dirty="0"/>
              <a:t>4.Что Вас подтолкнуло зарегистрироваться в социальных сетях?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683568" y="2132856"/>
          <a:ext cx="7632848" cy="4060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lvl="0">
              <a:buNone/>
            </a:pPr>
            <a:r>
              <a:rPr lang="ru-RU" dirty="0" smtClean="0"/>
              <a:t>5</a:t>
            </a:r>
            <a:r>
              <a:rPr lang="en-US" dirty="0" smtClean="0"/>
              <a:t>. </a:t>
            </a:r>
            <a:r>
              <a:rPr lang="ru-RU" dirty="0" smtClean="0"/>
              <a:t>Когда </a:t>
            </a:r>
            <a:r>
              <a:rPr lang="ru-RU" dirty="0"/>
              <a:t>вы там зарегистрировались?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39552" y="1916832"/>
          <a:ext cx="7920880" cy="4376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ru-RU" dirty="0" smtClean="0"/>
              <a:t>6</a:t>
            </a:r>
            <a:r>
              <a:rPr lang="en-US" dirty="0" smtClean="0"/>
              <a:t>.</a:t>
            </a:r>
            <a:r>
              <a:rPr lang="ru-RU" dirty="0" smtClean="0"/>
              <a:t>Какая </a:t>
            </a:r>
            <a:r>
              <a:rPr lang="ru-RU" dirty="0"/>
              <a:t>социальная сеть вам нравится больше?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611560" y="2420888"/>
          <a:ext cx="7920880" cy="4060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7.</a:t>
            </a:r>
            <a:r>
              <a:rPr lang="ru-RU" dirty="0"/>
              <a:t> Чем она вам нравится?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11560" y="2132856"/>
          <a:ext cx="777686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8.</a:t>
            </a:r>
            <a:r>
              <a:rPr lang="ru-RU" dirty="0"/>
              <a:t> Как часто вы посещаете социальные сети?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539552" y="2132855"/>
          <a:ext cx="7992888" cy="3744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9</a:t>
            </a:r>
            <a:r>
              <a:rPr lang="en-US" dirty="0" smtClean="0"/>
              <a:t>.</a:t>
            </a:r>
            <a:r>
              <a:rPr lang="ru-RU" dirty="0"/>
              <a:t> Сколько времени в день вы там проводите?</a:t>
            </a:r>
          </a:p>
          <a:p>
            <a:pPr lvl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11560" y="2132856"/>
          <a:ext cx="7776864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10.</a:t>
            </a:r>
            <a:r>
              <a:rPr lang="ru-RU" dirty="0"/>
              <a:t> Всегда ли вы размещаете в социальных сетях подлинную информацию?</a:t>
            </a:r>
          </a:p>
          <a:p>
            <a:pPr lv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755576" y="2564904"/>
          <a:ext cx="76328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11.</a:t>
            </a:r>
            <a:r>
              <a:rPr lang="ru-RU" dirty="0"/>
              <a:t> Как социальные сети влияют на ваш </a:t>
            </a:r>
            <a:r>
              <a:rPr lang="ru-RU" dirty="0" smtClean="0"/>
              <a:t>образ </a:t>
            </a:r>
            <a:r>
              <a:rPr lang="ru-RU" dirty="0"/>
              <a:t>жизни?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83568" y="2492896"/>
          <a:ext cx="7776864" cy="4020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нашей исследовательской работы заключается  в том, чтобы выявить значимость социальных сетей в  жизни школьников и влияние социальных сетей на молодежь.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Изучить литературу по теме исследования.</a:t>
            </a:r>
          </a:p>
          <a:p>
            <a:pPr lvl="0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Провести анкетирование обучающихся 6-11 классов БОУ «Междуреченская СОШ» на наличие зависимости от социальных сетей.</a:t>
            </a:r>
          </a:p>
          <a:p>
            <a:pPr lvl="0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Проанализировать положительное и отрицательное влияние социальных сетей на современных подростков.</a:t>
            </a:r>
          </a:p>
          <a:p>
            <a:pPr lvl="0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Составить рекомендации  по  разумному использованию социальных сетей.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12.</a:t>
            </a:r>
            <a:r>
              <a:rPr lang="ru-RU" dirty="0"/>
              <a:t> Какие, по – вашему , плюсы виртуального общения?</a:t>
            </a:r>
          </a:p>
          <a:p>
            <a:pPr lvl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39552" y="2420888"/>
          <a:ext cx="7992888" cy="4177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ru-RU" dirty="0"/>
              <a:t> Сколько у вас друзей в социальных сетях? </a:t>
            </a:r>
          </a:p>
          <a:p>
            <a:pPr lvl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611560" y="2060848"/>
          <a:ext cx="770485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14.</a:t>
            </a:r>
            <a:r>
              <a:rPr lang="ru-RU" dirty="0"/>
              <a:t> Есть ли у вас среди друзей в социальных сетях люди, которых вы никогда не видели в реальности?</a:t>
            </a:r>
          </a:p>
          <a:p>
            <a:pPr lvl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39552" y="2924944"/>
          <a:ext cx="7920880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15.</a:t>
            </a:r>
            <a:r>
              <a:rPr lang="ru-RU" dirty="0"/>
              <a:t> Сколько их примерно</a:t>
            </a:r>
            <a:r>
              <a:rPr lang="en-US" dirty="0"/>
              <a:t>?</a:t>
            </a:r>
            <a:endParaRPr lang="ru-RU" dirty="0"/>
          </a:p>
          <a:p>
            <a:pPr lvl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683568" y="2060848"/>
          <a:ext cx="770485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16.</a:t>
            </a:r>
            <a:r>
              <a:rPr lang="ru-RU" dirty="0"/>
              <a:t> Согласны ли вы, что у вас существует зависимость от социальных сетей?</a:t>
            </a:r>
          </a:p>
          <a:p>
            <a:pPr lvl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683568" y="2492897"/>
          <a:ext cx="777686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ru-RU" dirty="0"/>
              <a:t>  </a:t>
            </a:r>
            <a:r>
              <a:rPr lang="ru-RU" dirty="0" smtClean="0"/>
              <a:t> </a:t>
            </a:r>
            <a:r>
              <a:rPr lang="ru-RU" dirty="0"/>
              <a:t>Готовы ли вы сегодня отказаться от пользования социальными сетями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39552" y="2420888"/>
          <a:ext cx="763284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18.</a:t>
            </a:r>
            <a:r>
              <a:rPr lang="ru-RU" dirty="0"/>
              <a:t> Будете ли Вы пользоваться социальными сетями, если они станут платными?</a:t>
            </a:r>
          </a:p>
          <a:p>
            <a:pPr lv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611560" y="2636912"/>
          <a:ext cx="7992888" cy="3593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x-none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Вы проводите в социальных сетях больше пяти часов в сутки.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Вы поздно ложитесь спать, потому что сидите в интернете.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Вы выкладываете фотографии ежедневно.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Вы поздравляете друзей с днем рождения только через социальные сети.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Вы спешите домой, чтобы посмотреть новости в социальных сетях.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Когда вы в интернете, вы забываете о времени.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Вы больше месяца никуда не ходили в свободное время.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Вы больше месяца не встречались с друзьями.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Если целый день не получается зайти в сеть, вы начинаете нервничать.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· В школе вы часто думаете о том, что происходит в социальных сетях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Признаки зависимости </a:t>
            </a:r>
            <a:br>
              <a:rPr lang="ru-RU" dirty="0" smtClean="0"/>
            </a:br>
            <a:r>
              <a:rPr lang="ru-RU" dirty="0" smtClean="0"/>
              <a:t>от социальных сетей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Ограничьте время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пребывания в социальных сетях.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Ищите альтернативные способы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время препровождения.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Увеличьте время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пребывания в компании друзей.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Не отказывайтесь от поддержки близких людей.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 Уделяйте больше внимания своей реальной жизни, например, проблемам в школе, в семье, друзьям.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6. Если чувствуете, что не можете справиться сами, обратитесь к специалистам.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 Рекомендации  по  разумному использованию </a:t>
            </a:r>
            <a:br>
              <a:rPr lang="ru-RU" b="1" dirty="0" smtClean="0"/>
            </a:br>
            <a:r>
              <a:rPr lang="ru-RU" b="1" dirty="0" smtClean="0"/>
              <a:t>социальных сетей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Буклет «Социальные сети в жизни современного школьника»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5177" t="19313" r="22800" b="13751"/>
          <a:stretch>
            <a:fillRect/>
          </a:stretch>
        </p:blipFill>
        <p:spPr bwMode="auto">
          <a:xfrm>
            <a:off x="827584" y="1268760"/>
            <a:ext cx="7488832" cy="541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Объект исследования: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обучающийся средней и старшей школы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Предмет исследования: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социальные сети, как основа  ценностных ориентаций современных подростков.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ипотеза: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социальные сети оказывают как положительное, так и отрицательное влияние на современных школьников.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Буклет «Социальные сети в жизни современного школьника»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5177" t="19313" r="22247" b="13751"/>
          <a:stretch>
            <a:fillRect/>
          </a:stretch>
        </p:blipFill>
        <p:spPr bwMode="auto">
          <a:xfrm>
            <a:off x="755576" y="1340768"/>
            <a:ext cx="7444356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solidFill>
                  <a:srgbClr val="0070C0"/>
                </a:solidFill>
              </a:rPr>
              <a:t>Спасибо за внимание!</a:t>
            </a:r>
            <a:endParaRPr lang="ru-RU" sz="6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Методы исследования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изучение литературы по теме исследования;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анкетирование и анализ;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составление рекомендаций.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Предлагаемый продукт: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буклет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«Социальные сети в жизни современного школьника»      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Социальная сеть — платформа,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сервис или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сайт, предназначенные для построения, отражения и организации социальных взаимоотношений в Интернете.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пользователей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больше  2 миллиардов. Год основания – 2004, основатель Марк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Цукерберг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Font typeface="+mj-lt"/>
              <a:buAutoNum type="arabicPeriod"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YouTube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видеохостинг.Около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2 миллиардов пользователей. Автор Стив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Год основания 2005 год.</a:t>
            </a:r>
          </a:p>
          <a:p>
            <a:pPr lvl="0">
              <a:buFont typeface="+mj-lt"/>
              <a:buAutoNum type="arabicPeriod"/>
            </a:pP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Twitter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1,5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миллиардов пользователей. Начала работать в 2006 году. Автор Джек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Дорси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+mj-lt"/>
              <a:buAutoNum type="arabicPeriod"/>
            </a:pP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Насчитывает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1,5 миллиарда пользователей. Создана в 2009 году. Автор Брайан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Эктон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Font typeface="+mj-lt"/>
              <a:buAutoNum type="arabicPeriod"/>
            </a:pP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Насчитывает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 миллиард пользователей. Появилась в 2010 году. Автор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Кевин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Систром.</a:t>
            </a:r>
          </a:p>
          <a:p>
            <a:pPr lvl="0">
              <a:buFont typeface="+mj-lt"/>
              <a:buAutoNum type="arabicPeriod"/>
            </a:pP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Plus+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имеет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аудиторию около 550 миллионов пользователей. Начало работы – 2011 год.</a:t>
            </a:r>
          </a:p>
          <a:p>
            <a:pPr lvl="0">
              <a:buFont typeface="+mj-lt"/>
              <a:buAutoNum type="arabicPeriod"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ВКонтакте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насчитывает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около 500 000 000 пользователей. Основана в 2006 году Павлом Дуровым.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+mj-lt"/>
              <a:buAutoNum type="arabicPeriod"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«Одноклассники»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Проект запущен 4 марта 2006 года, его автором является российский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разработчик Альберт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Попков. Количество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пользователей более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300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000 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000.</a:t>
            </a:r>
          </a:p>
          <a:p>
            <a:pPr lvl="0">
              <a:buFont typeface="+mj-lt"/>
              <a:buAutoNum type="arabicPeriod"/>
            </a:pP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LinkedIn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300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миллионов пользователей. Появилась в 2002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году.</a:t>
            </a:r>
          </a:p>
          <a:p>
            <a:pPr lvl="0">
              <a:buFont typeface="+mj-lt"/>
              <a:buAutoNum type="arabicPeriod"/>
            </a:pP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Pinterest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200 миллионов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пользователей. Создан в 2010 году, автор Бен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Зильберман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Рейтинг популярных социальных сетей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55679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Рейтинг популярных социальных сетей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mobilkoy.ru/images/mobilkoy/2016/12/face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36912"/>
            <a:ext cx="1008112" cy="747464"/>
          </a:xfrm>
          <a:prstGeom prst="rect">
            <a:avLst/>
          </a:prstGeom>
          <a:noFill/>
        </p:spPr>
      </p:pic>
      <p:pic>
        <p:nvPicPr>
          <p:cNvPr id="1028" name="Picture 4" descr="https://avatars.mds.yandex.net/get-pdb/1043578/efc421f7-6aec-4930-ac8f-a63331985135/s12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3068960"/>
            <a:ext cx="864096" cy="610943"/>
          </a:xfrm>
          <a:prstGeom prst="rect">
            <a:avLst/>
          </a:prstGeom>
          <a:noFill/>
        </p:spPr>
      </p:pic>
      <p:pic>
        <p:nvPicPr>
          <p:cNvPr id="1030" name="Picture 6" descr="http://xn--73-qmcd4c.xn--p1ai/old/file/news/twitter-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3429000"/>
            <a:ext cx="720080" cy="332345"/>
          </a:xfrm>
          <a:prstGeom prst="rect">
            <a:avLst/>
          </a:prstGeom>
          <a:noFill/>
        </p:spPr>
      </p:pic>
      <p:pic>
        <p:nvPicPr>
          <p:cNvPr id="1032" name="Picture 8" descr="https://www.notebookcheck.net/fileadmin/Notebooks/News/_nc3/WhatsApp_logo_color_vertical.sv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3573016"/>
            <a:ext cx="864096" cy="787336"/>
          </a:xfrm>
          <a:prstGeom prst="rect">
            <a:avLst/>
          </a:prstGeom>
          <a:noFill/>
        </p:spPr>
      </p:pic>
      <p:pic>
        <p:nvPicPr>
          <p:cNvPr id="1034" name="Picture 10" descr="https://sim-unlock.net/foto/09_51_38_Instagram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39952" y="4005064"/>
            <a:ext cx="935522" cy="751583"/>
          </a:xfrm>
          <a:prstGeom prst="rect">
            <a:avLst/>
          </a:prstGeom>
          <a:noFill/>
        </p:spPr>
      </p:pic>
      <p:pic>
        <p:nvPicPr>
          <p:cNvPr id="1036" name="Picture 12" descr="https://vinterior.com.ua/wp-content/uploads/2015/04/logo-google-plus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4048" y="4221088"/>
            <a:ext cx="648072" cy="648072"/>
          </a:xfrm>
          <a:prstGeom prst="rect">
            <a:avLst/>
          </a:prstGeom>
          <a:noFill/>
        </p:spPr>
      </p:pic>
      <p:pic>
        <p:nvPicPr>
          <p:cNvPr id="1042" name="Picture 18" descr="https://avatanplus.com/files/resources/original/5707c462ecfd9153f657229b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365706" y="-34519215"/>
            <a:ext cx="22618427" cy="22538504"/>
          </a:xfrm>
          <a:prstGeom prst="rect">
            <a:avLst/>
          </a:prstGeom>
          <a:noFill/>
        </p:spPr>
      </p:pic>
      <p:pic>
        <p:nvPicPr>
          <p:cNvPr id="14" name="Picture 20" descr="https://avatanplus.com/files/resources/original/5707c462ecfd9153f657229b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1404664" y="-30486768"/>
            <a:ext cx="722633" cy="720080"/>
          </a:xfrm>
          <a:prstGeom prst="rect">
            <a:avLst/>
          </a:prstGeom>
          <a:noFill/>
        </p:spPr>
      </p:pic>
      <p:pic>
        <p:nvPicPr>
          <p:cNvPr id="23554" name="Picture 2" descr="https://avatanplus.com/files/resources/original/5707c462ecfd9153f657229b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00192" y="4869160"/>
            <a:ext cx="867160" cy="864096"/>
          </a:xfrm>
          <a:prstGeom prst="rect">
            <a:avLst/>
          </a:prstGeom>
          <a:noFill/>
        </p:spPr>
      </p:pic>
      <p:pic>
        <p:nvPicPr>
          <p:cNvPr id="23556" name="Picture 4" descr="https://it.toluna.com/dpolls_images/2018/05/17/f1630e09-e294-447d-ab79-0d7a8fb5e92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20272" y="5085184"/>
            <a:ext cx="936104" cy="302002"/>
          </a:xfrm>
          <a:prstGeom prst="rect">
            <a:avLst/>
          </a:prstGeom>
          <a:noFill/>
        </p:spPr>
      </p:pic>
      <p:pic>
        <p:nvPicPr>
          <p:cNvPr id="23558" name="Picture 6" descr="https://avatanplus.com/files/photos/original/597a0f64395b515d84cc1f8b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796136" y="4581128"/>
            <a:ext cx="576064" cy="576064"/>
          </a:xfrm>
          <a:prstGeom prst="rect">
            <a:avLst/>
          </a:prstGeom>
          <a:noFill/>
        </p:spPr>
      </p:pic>
      <p:pic>
        <p:nvPicPr>
          <p:cNvPr id="3" name="Picture 2" descr="https://founderu.selz.com/wp-content/uploads/2013/07/pinterest_logo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56376" y="5157192"/>
            <a:ext cx="748253" cy="555204"/>
          </a:xfrm>
          <a:prstGeom prst="rect">
            <a:avLst/>
          </a:prstGeom>
          <a:noFill/>
        </p:spPr>
      </p:pic>
      <p:sp>
        <p:nvSpPr>
          <p:cNvPr id="16" name="Выгнутая вверх стрелка 15"/>
          <p:cNvSpPr/>
          <p:nvPr/>
        </p:nvSpPr>
        <p:spPr>
          <a:xfrm>
            <a:off x="3059832" y="2852936"/>
            <a:ext cx="5760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верх стрелка 16"/>
          <p:cNvSpPr/>
          <p:nvPr/>
        </p:nvSpPr>
        <p:spPr>
          <a:xfrm>
            <a:off x="2339752" y="2564904"/>
            <a:ext cx="5760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Выгнутая вверх стрелка 17"/>
          <p:cNvSpPr/>
          <p:nvPr/>
        </p:nvSpPr>
        <p:spPr>
          <a:xfrm>
            <a:off x="3851920" y="3140968"/>
            <a:ext cx="5760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верх стрелка 18"/>
          <p:cNvSpPr/>
          <p:nvPr/>
        </p:nvSpPr>
        <p:spPr>
          <a:xfrm>
            <a:off x="4572000" y="3356992"/>
            <a:ext cx="5760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верх стрелка 19"/>
          <p:cNvSpPr/>
          <p:nvPr/>
        </p:nvSpPr>
        <p:spPr>
          <a:xfrm>
            <a:off x="6732240" y="4221088"/>
            <a:ext cx="5760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Выгнутая вверх стрелка 22"/>
          <p:cNvSpPr/>
          <p:nvPr/>
        </p:nvSpPr>
        <p:spPr>
          <a:xfrm>
            <a:off x="6012160" y="3933056"/>
            <a:ext cx="5760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Выгнутая вверх стрелка 23"/>
          <p:cNvSpPr/>
          <p:nvPr/>
        </p:nvSpPr>
        <p:spPr>
          <a:xfrm>
            <a:off x="7524328" y="4509120"/>
            <a:ext cx="5760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верх стрелка 24"/>
          <p:cNvSpPr/>
          <p:nvPr/>
        </p:nvSpPr>
        <p:spPr>
          <a:xfrm>
            <a:off x="1691680" y="2204864"/>
            <a:ext cx="5760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Выгнутая вверх стрелка 26"/>
          <p:cNvSpPr/>
          <p:nvPr/>
        </p:nvSpPr>
        <p:spPr>
          <a:xfrm>
            <a:off x="5292080" y="3645024"/>
            <a:ext cx="57606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Положительные  черты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самореализации в глазах друзей и знакомых;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поиска друзей, знакомых,  одноклассников.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 возможность поиска в социальных сетях единомышленников, обмен информацией.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использования  огромной базы данных видео, музыки, других файлов для саморазвития, обучения и времяпровождения.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Влияние социальных сетей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424936" cy="475252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Отрицательные факторы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стеснённая поза, сидячее положение 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вредное воздействие электромагнитного излучения, исходящее от мониторов. 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влияние на зрение. 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перегрузка суставов кистей 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возникает стресс при потере информации, 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зависимость от виртуального мира. 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общедоступность информации в сети Интернет. 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замена реального мира виртуальным. 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социальные сети отрицательно влияют на формирование подрастающего поколения. 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Заниженная самооценка подростков. </a:t>
            </a:r>
          </a:p>
          <a:p>
            <a:pPr>
              <a:buNone/>
            </a:pP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Влияние социальных сетей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216</TotalTime>
  <Words>641</Words>
  <Application>Microsoft Office PowerPoint</Application>
  <PresentationFormat>Экран (4:3)</PresentationFormat>
  <Paragraphs>113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Открытая</vt:lpstr>
      <vt:lpstr>   «Социальные сети в жизни современного школьника» </vt:lpstr>
      <vt:lpstr>Слайд 2</vt:lpstr>
      <vt:lpstr>Слайд 3</vt:lpstr>
      <vt:lpstr>Слайд 4</vt:lpstr>
      <vt:lpstr>Слайд 5</vt:lpstr>
      <vt:lpstr>Рейтинг популярных социальных сетей </vt:lpstr>
      <vt:lpstr>Рейтинг популярных социальных сетей </vt:lpstr>
      <vt:lpstr>Влияние социальных сетей</vt:lpstr>
      <vt:lpstr>Влияние социальных сетей</vt:lpstr>
      <vt:lpstr>Анкетирование </vt:lpstr>
      <vt:lpstr>Анкетирование 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Анкетирование</vt:lpstr>
      <vt:lpstr>Признаки зависимости  от социальных сетей</vt:lpstr>
      <vt:lpstr> Рекомендации  по  разумному использованию  социальных сетей </vt:lpstr>
      <vt:lpstr>Буклет «Социальные сети в жизни современного школьника»</vt:lpstr>
      <vt:lpstr>Буклет «Социальные сети в жизни современного школьника»</vt:lpstr>
      <vt:lpstr>Спасибо за внимание!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Исследовательский проект на тему: «Социальные сети в жизни современного школьника»</dc:title>
  <dc:creator>user</dc:creator>
  <cp:lastModifiedBy>user</cp:lastModifiedBy>
  <cp:revision>28</cp:revision>
  <dcterms:created xsi:type="dcterms:W3CDTF">2019-03-13T17:25:17Z</dcterms:created>
  <dcterms:modified xsi:type="dcterms:W3CDTF">2020-03-03T16:39:54Z</dcterms:modified>
</cp:coreProperties>
</file>