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76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4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1. Когда вы </a:t>
            </a:r>
            <a:r>
              <a:rPr lang="ru-RU" dirty="0" smtClean="0"/>
              <a:t>встаете, </a:t>
            </a:r>
            <a:r>
              <a:rPr lang="ru-RU" dirty="0"/>
              <a:t>если знаете, что никуда торопится не надо?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 5.00 до 6.00</c:v>
                </c:pt>
                <c:pt idx="1">
                  <c:v>с 6.00 до 7.00</c:v>
                </c:pt>
                <c:pt idx="2">
                  <c:v> с 7.00 до 9.00</c:v>
                </c:pt>
                <c:pt idx="3">
                  <c:v>с 9.00 до 11.00</c:v>
                </c:pt>
                <c:pt idx="4">
                  <c:v>с 11 00 до 12.00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0.23</c:v>
                </c:pt>
                <c:pt idx="1">
                  <c:v>0.13</c:v>
                </c:pt>
                <c:pt idx="2">
                  <c:v>0.19000000000000036</c:v>
                </c:pt>
                <c:pt idx="3">
                  <c:v>0.39000000000000157</c:v>
                </c:pt>
                <c:pt idx="4">
                  <c:v>6.0000000000000199E-2</c:v>
                </c:pt>
              </c:numCache>
            </c:numRef>
          </c:val>
        </c:ser>
        <c:axId val="91375488"/>
        <c:axId val="91377024"/>
      </c:barChart>
      <c:catAx>
        <c:axId val="91375488"/>
        <c:scaling>
          <c:orientation val="minMax"/>
        </c:scaling>
        <c:axPos val="b"/>
        <c:tickLblPos val="nextTo"/>
        <c:crossAx val="91377024"/>
        <c:crosses val="autoZero"/>
        <c:auto val="1"/>
        <c:lblAlgn val="ctr"/>
        <c:lblOffset val="100"/>
      </c:catAx>
      <c:valAx>
        <c:axId val="91377024"/>
        <c:scaling>
          <c:orientation val="minMax"/>
        </c:scaling>
        <c:axPos val="l"/>
        <c:majorGridlines/>
        <c:numFmt formatCode="0%" sourceLinked="1"/>
        <c:tickLblPos val="nextTo"/>
        <c:crossAx val="91375488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10. В какое время вы так сильно устаете, что должны идти спать?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 20.00 до 21.00</c:v>
                </c:pt>
                <c:pt idx="1">
                  <c:v>с 21.00 до 22.00</c:v>
                </c:pt>
                <c:pt idx="2">
                  <c:v>с 22.00 до 24.00</c:v>
                </c:pt>
                <c:pt idx="3">
                  <c:v>с 24.00 до 2.00</c:v>
                </c:pt>
                <c:pt idx="4">
                  <c:v>с 2.00 до 3.00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</c:v>
                </c:pt>
                <c:pt idx="1">
                  <c:v>0.42000000000000032</c:v>
                </c:pt>
                <c:pt idx="2">
                  <c:v>0.22</c:v>
                </c:pt>
                <c:pt idx="3">
                  <c:v>0.13</c:v>
                </c:pt>
                <c:pt idx="4">
                  <c:v>0.13</c:v>
                </c:pt>
              </c:numCache>
            </c:numRef>
          </c:val>
        </c:ser>
        <c:axId val="105637760"/>
        <c:axId val="105639296"/>
      </c:barChart>
      <c:catAx>
        <c:axId val="105637760"/>
        <c:scaling>
          <c:orientation val="minMax"/>
        </c:scaling>
        <c:axPos val="b"/>
        <c:tickLblPos val="nextTo"/>
        <c:crossAx val="105639296"/>
        <c:crosses val="autoZero"/>
        <c:auto val="1"/>
        <c:lblAlgn val="ctr"/>
        <c:lblOffset val="100"/>
      </c:catAx>
      <c:valAx>
        <c:axId val="105639296"/>
        <c:scaling>
          <c:orientation val="minMax"/>
        </c:scaling>
        <c:axPos val="l"/>
        <c:majorGridlines/>
        <c:numFmt formatCode="0%" sourceLinked="1"/>
        <c:tickLblPos val="nextTo"/>
        <c:crossAx val="105637760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Хронотипы обучающихся 2- 4 классов</a:t>
            </a:r>
          </a:p>
          <a:p>
            <a:pPr>
              <a:defRPr/>
            </a:pPr>
            <a:r>
              <a:rPr lang="ru-RU"/>
              <a:t> БОУ "Междуреченская СОШ"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Жаворонки </c:v>
                </c:pt>
                <c:pt idx="1">
                  <c:v>Голуби</c:v>
                </c:pt>
                <c:pt idx="2">
                  <c:v>Совы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0.16</c:v>
                </c:pt>
                <c:pt idx="1">
                  <c:v>0.74000000000000277</c:v>
                </c:pt>
                <c:pt idx="2">
                  <c:v>0.1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Хронотипы обучающихся 4 класса</a:t>
            </a:r>
          </a:p>
          <a:p>
            <a:pPr>
              <a:defRPr/>
            </a:pPr>
            <a:r>
              <a:rPr lang="ru-RU"/>
              <a:t> БОУ "Междуреченская СОШ"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Жаворонки </c:v>
                </c:pt>
                <c:pt idx="1">
                  <c:v>Голуби</c:v>
                </c:pt>
                <c:pt idx="2">
                  <c:v>Совы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0.79</c:v>
                </c:pt>
                <c:pt idx="2">
                  <c:v>7.0000000000000021E-2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жаворонки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1 урок</c:v>
                </c:pt>
                <c:pt idx="1">
                  <c:v>2 урок</c:v>
                </c:pt>
                <c:pt idx="2">
                  <c:v>3 урок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4.25</c:v>
                </c:pt>
                <c:pt idx="1">
                  <c:v>3.75</c:v>
                </c:pt>
                <c:pt idx="2">
                  <c:v>3.75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Голуби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1 урок</c:v>
                </c:pt>
                <c:pt idx="1">
                  <c:v>2 урок</c:v>
                </c:pt>
                <c:pt idx="2">
                  <c:v>3 урок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3.2</c:v>
                </c:pt>
                <c:pt idx="1">
                  <c:v>3.5</c:v>
                </c:pt>
                <c:pt idx="2">
                  <c:v>3.7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Совы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1 урок</c:v>
                </c:pt>
                <c:pt idx="1">
                  <c:v>2 урок</c:v>
                </c:pt>
                <c:pt idx="2">
                  <c:v>3 урок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</c:v>
                </c:pt>
                <c:pt idx="1">
                  <c:v>3.5</c:v>
                </c:pt>
                <c:pt idx="2">
                  <c:v>3.5</c:v>
                </c:pt>
              </c:numCache>
            </c:numRef>
          </c:val>
        </c:ser>
        <c:shape val="cone"/>
        <c:axId val="105731200"/>
        <c:axId val="105732736"/>
        <c:axId val="0"/>
      </c:bar3DChart>
      <c:catAx>
        <c:axId val="105731200"/>
        <c:scaling>
          <c:orientation val="minMax"/>
        </c:scaling>
        <c:axPos val="b"/>
        <c:tickLblPos val="nextTo"/>
        <c:crossAx val="105732736"/>
        <c:crosses val="autoZero"/>
        <c:auto val="1"/>
        <c:lblAlgn val="ctr"/>
        <c:lblOffset val="100"/>
      </c:catAx>
      <c:valAx>
        <c:axId val="105732736"/>
        <c:scaling>
          <c:orientation val="minMax"/>
        </c:scaling>
        <c:axPos val="l"/>
        <c:majorGridlines/>
        <c:numFmt formatCode="General" sourceLinked="1"/>
        <c:tickLblPos val="nextTo"/>
        <c:crossAx val="105731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2. Когда вы ложитесь спать, если знаете, что завтра никуда торопиться не надо?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 20.00 до 21.00</c:v>
                </c:pt>
                <c:pt idx="1">
                  <c:v>с 21.00 до 23.00</c:v>
                </c:pt>
                <c:pt idx="2">
                  <c:v>с 23.00 до 1.00</c:v>
                </c:pt>
                <c:pt idx="3">
                  <c:v>с 1.00 до 2.00</c:v>
                </c:pt>
                <c:pt idx="4">
                  <c:v>с 2.00 до 3.00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0.13</c:v>
                </c:pt>
                <c:pt idx="1">
                  <c:v>0.52</c:v>
                </c:pt>
                <c:pt idx="2">
                  <c:v>0.26</c:v>
                </c:pt>
                <c:pt idx="3">
                  <c:v>6.0000000000000032E-2</c:v>
                </c:pt>
                <c:pt idx="4">
                  <c:v>3.0000000000000002E-2</c:v>
                </c:pt>
              </c:numCache>
            </c:numRef>
          </c:val>
        </c:ser>
        <c:axId val="71000064"/>
        <c:axId val="71001600"/>
      </c:barChart>
      <c:catAx>
        <c:axId val="71000064"/>
        <c:scaling>
          <c:orientation val="minMax"/>
        </c:scaling>
        <c:axPos val="b"/>
        <c:tickLblPos val="nextTo"/>
        <c:crossAx val="71001600"/>
        <c:crosses val="autoZero"/>
        <c:auto val="1"/>
        <c:lblAlgn val="ctr"/>
        <c:lblOffset val="100"/>
      </c:catAx>
      <c:valAx>
        <c:axId val="71001600"/>
        <c:scaling>
          <c:orientation val="minMax"/>
        </c:scaling>
        <c:axPos val="l"/>
        <c:majorGridlines/>
        <c:numFmt formatCode="0%" sourceLinked="1"/>
        <c:tickLblPos val="nextTo"/>
        <c:crossAx val="7100006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3. Зависите ли вы от будильника по утрам?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нет</c:v>
                </c:pt>
                <c:pt idx="1">
                  <c:v>иногда</c:v>
                </c:pt>
                <c:pt idx="2">
                  <c:v>скорее да</c:v>
                </c:pt>
                <c:pt idx="3">
                  <c:v>да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0.39000000000000162</c:v>
                </c:pt>
                <c:pt idx="2">
                  <c:v>3.0000000000000002E-2</c:v>
                </c:pt>
                <c:pt idx="3">
                  <c:v>3.0000000000000002E-2</c:v>
                </c:pt>
              </c:numCache>
            </c:numRef>
          </c:val>
        </c:ser>
        <c:axId val="48819200"/>
        <c:axId val="63059072"/>
      </c:barChart>
      <c:catAx>
        <c:axId val="48819200"/>
        <c:scaling>
          <c:orientation val="minMax"/>
        </c:scaling>
        <c:axPos val="b"/>
        <c:tickLblPos val="nextTo"/>
        <c:crossAx val="63059072"/>
        <c:crosses val="autoZero"/>
        <c:auto val="1"/>
        <c:lblAlgn val="ctr"/>
        <c:lblOffset val="100"/>
      </c:catAx>
      <c:valAx>
        <c:axId val="63059072"/>
        <c:scaling>
          <c:orientation val="minMax"/>
        </c:scaling>
        <c:axPos val="l"/>
        <c:majorGridlines/>
        <c:numFmt formatCode="0%" sourceLinked="1"/>
        <c:tickLblPos val="nextTo"/>
        <c:crossAx val="4881920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4. Легко ли вы встаете  при обычных условиях?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очень тяжело</c:v>
                </c:pt>
                <c:pt idx="1">
                  <c:v>тяжело</c:v>
                </c:pt>
                <c:pt idx="2">
                  <c:v>легко</c:v>
                </c:pt>
                <c:pt idx="3">
                  <c:v>очень легко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0.36000000000000032</c:v>
                </c:pt>
                <c:pt idx="1">
                  <c:v>0.13</c:v>
                </c:pt>
                <c:pt idx="2">
                  <c:v>0.48000000000000032</c:v>
                </c:pt>
                <c:pt idx="3">
                  <c:v>3.0000000000000002E-2</c:v>
                </c:pt>
              </c:numCache>
            </c:numRef>
          </c:val>
        </c:ser>
        <c:axId val="98637696"/>
        <c:axId val="98639232"/>
      </c:barChart>
      <c:catAx>
        <c:axId val="98637696"/>
        <c:scaling>
          <c:orientation val="minMax"/>
        </c:scaling>
        <c:axPos val="b"/>
        <c:tickLblPos val="nextTo"/>
        <c:crossAx val="98639232"/>
        <c:crosses val="autoZero"/>
        <c:auto val="1"/>
        <c:lblAlgn val="ctr"/>
        <c:lblOffset val="100"/>
      </c:catAx>
      <c:valAx>
        <c:axId val="98639232"/>
        <c:scaling>
          <c:orientation val="minMax"/>
        </c:scaling>
        <c:axPos val="l"/>
        <c:majorGridlines/>
        <c:numFmt formatCode="0%" sourceLinked="1"/>
        <c:tickLblPos val="nextTo"/>
        <c:crossAx val="98637696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5. Как вы чувствуете себя в первые полчаса после утреннего вставания?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большая вялость</c:v>
                </c:pt>
                <c:pt idx="1">
                  <c:v>небольшая вялость</c:v>
                </c:pt>
                <c:pt idx="2">
                  <c:v>активен</c:v>
                </c:pt>
                <c:pt idx="3">
                  <c:v>очень активен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0.35000000000000031</c:v>
                </c:pt>
                <c:pt idx="1">
                  <c:v>0.39000000000000157</c:v>
                </c:pt>
                <c:pt idx="2">
                  <c:v>0.23</c:v>
                </c:pt>
                <c:pt idx="3">
                  <c:v>3.0000000000000002E-2</c:v>
                </c:pt>
              </c:numCache>
            </c:numRef>
          </c:val>
        </c:ser>
        <c:axId val="98725888"/>
        <c:axId val="98727424"/>
      </c:barChart>
      <c:catAx>
        <c:axId val="98725888"/>
        <c:scaling>
          <c:orientation val="minMax"/>
        </c:scaling>
        <c:axPos val="b"/>
        <c:tickLblPos val="nextTo"/>
        <c:crossAx val="98727424"/>
        <c:crosses val="autoZero"/>
        <c:auto val="1"/>
        <c:lblAlgn val="ctr"/>
        <c:lblOffset val="100"/>
      </c:catAx>
      <c:valAx>
        <c:axId val="98727424"/>
        <c:scaling>
          <c:orientation val="minMax"/>
        </c:scaling>
        <c:axPos val="l"/>
        <c:majorGridlines/>
        <c:numFmt formatCode="0%" sourceLinked="1"/>
        <c:tickLblPos val="nextTo"/>
        <c:crossAx val="98725888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6. Какой аппетит после утреннего вставания</a:t>
            </a:r>
            <a:r>
              <a:rPr lang="ru-RU" baseline="0"/>
              <a:t> в первые полчаса</a:t>
            </a:r>
            <a:r>
              <a:rPr lang="ru-RU"/>
              <a:t>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нет аппетита</c:v>
                </c:pt>
                <c:pt idx="1">
                  <c:v>слабый</c:v>
                </c:pt>
                <c:pt idx="2">
                  <c:v>хороший</c:v>
                </c:pt>
                <c:pt idx="3">
                  <c:v>очень хороший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0.36000000000000032</c:v>
                </c:pt>
                <c:pt idx="1">
                  <c:v>0.29000000000000031</c:v>
                </c:pt>
                <c:pt idx="2">
                  <c:v>0.25</c:v>
                </c:pt>
                <c:pt idx="3">
                  <c:v>0.1</c:v>
                </c:pt>
              </c:numCache>
            </c:numRef>
          </c:val>
        </c:ser>
        <c:axId val="98752384"/>
        <c:axId val="98753920"/>
      </c:barChart>
      <c:catAx>
        <c:axId val="98752384"/>
        <c:scaling>
          <c:orientation val="minMax"/>
        </c:scaling>
        <c:axPos val="b"/>
        <c:tickLblPos val="nextTo"/>
        <c:crossAx val="98753920"/>
        <c:crosses val="autoZero"/>
        <c:auto val="1"/>
        <c:lblAlgn val="ctr"/>
        <c:lblOffset val="100"/>
      </c:catAx>
      <c:valAx>
        <c:axId val="98753920"/>
        <c:scaling>
          <c:orientation val="minMax"/>
        </c:scaling>
        <c:axPos val="l"/>
        <c:majorGridlines/>
        <c:numFmt formatCode="0%" sourceLinked="1"/>
        <c:tickLblPos val="nextTo"/>
        <c:crossAx val="98752384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7. Как вы чувствуете</a:t>
            </a:r>
            <a:r>
              <a:rPr lang="ru-RU" baseline="0"/>
              <a:t> себя в первые полчаса после утреннего вставания?</a:t>
            </a:r>
            <a:endParaRPr lang="ru-RU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очень усталым</c:v>
                </c:pt>
                <c:pt idx="1">
                  <c:v>немного усталым</c:v>
                </c:pt>
                <c:pt idx="2">
                  <c:v>бодро</c:v>
                </c:pt>
                <c:pt idx="3">
                  <c:v>очень бодро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0.26</c:v>
                </c:pt>
                <c:pt idx="1">
                  <c:v>0.42000000000000032</c:v>
                </c:pt>
                <c:pt idx="2">
                  <c:v>0.29000000000000031</c:v>
                </c:pt>
                <c:pt idx="3">
                  <c:v>3.0000000000000002E-2</c:v>
                </c:pt>
              </c:numCache>
            </c:numRef>
          </c:val>
        </c:ser>
        <c:axId val="98824192"/>
        <c:axId val="98825728"/>
      </c:barChart>
      <c:catAx>
        <c:axId val="98824192"/>
        <c:scaling>
          <c:orientation val="minMax"/>
        </c:scaling>
        <c:axPos val="b"/>
        <c:tickLblPos val="nextTo"/>
        <c:crossAx val="98825728"/>
        <c:crosses val="autoZero"/>
        <c:auto val="1"/>
        <c:lblAlgn val="ctr"/>
        <c:lblOffset val="100"/>
      </c:catAx>
      <c:valAx>
        <c:axId val="98825728"/>
        <c:scaling>
          <c:orientation val="minMax"/>
        </c:scaling>
        <c:axPos val="l"/>
        <c:majorGridlines/>
        <c:numFmt formatCode="0%" sourceLinked="1"/>
        <c:tickLblPos val="nextTo"/>
        <c:crossAx val="98824192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8. Если у вас на следующий день нет никаких планов, когда вы ложитесь спать по сравнению с вашим обычным отходом ко сну?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 обычное время</c:v>
                </c:pt>
                <c:pt idx="1">
                  <c:v>позже менее чем на 1 час</c:v>
                </c:pt>
                <c:pt idx="2">
                  <c:v> позже на 1-2 часа</c:v>
                </c:pt>
                <c:pt idx="3">
                  <c:v>позже больше чем на 2 часа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</c:v>
                </c:pt>
                <c:pt idx="1">
                  <c:v>0.35000000000000031</c:v>
                </c:pt>
                <c:pt idx="2">
                  <c:v>0.32000000000000156</c:v>
                </c:pt>
                <c:pt idx="3">
                  <c:v>0.13</c:v>
                </c:pt>
              </c:numCache>
            </c:numRef>
          </c:val>
        </c:ser>
        <c:axId val="101652352"/>
        <c:axId val="101653888"/>
      </c:barChart>
      <c:catAx>
        <c:axId val="101652352"/>
        <c:scaling>
          <c:orientation val="minMax"/>
        </c:scaling>
        <c:axPos val="b"/>
        <c:tickLblPos val="nextTo"/>
        <c:crossAx val="101653888"/>
        <c:crosses val="autoZero"/>
        <c:auto val="1"/>
        <c:lblAlgn val="ctr"/>
        <c:lblOffset val="100"/>
      </c:catAx>
      <c:valAx>
        <c:axId val="101653888"/>
        <c:scaling>
          <c:orientation val="minMax"/>
        </c:scaling>
        <c:axPos val="l"/>
        <c:majorGridlines/>
        <c:numFmt formatCode="0%" sourceLinked="1"/>
        <c:tickLblPos val="nextTo"/>
        <c:crossAx val="101652352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9. Вы решили заниматься физкультурой. Ваш друг предложил заниматься 2 раза в неделю утром</a:t>
            </a:r>
            <a:r>
              <a:rPr lang="ru-RU" baseline="0"/>
              <a:t> между 7 и 8 часами. Будет ли это удобным временем  для вас?</a:t>
            </a:r>
            <a:endParaRPr lang="ru-RU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очень удобно</c:v>
                </c:pt>
                <c:pt idx="1">
                  <c:v>подходит</c:v>
                </c:pt>
                <c:pt idx="2">
                  <c:v>тяжело</c:v>
                </c:pt>
                <c:pt idx="3">
                  <c:v>очень тяжело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0.39000000000000157</c:v>
                </c:pt>
                <c:pt idx="1">
                  <c:v>0.39000000000000157</c:v>
                </c:pt>
                <c:pt idx="2">
                  <c:v>0.19</c:v>
                </c:pt>
                <c:pt idx="3">
                  <c:v>3.0000000000000002E-2</c:v>
                </c:pt>
              </c:numCache>
            </c:numRef>
          </c:val>
        </c:ser>
        <c:axId val="101699584"/>
        <c:axId val="101701120"/>
      </c:barChart>
      <c:catAx>
        <c:axId val="101699584"/>
        <c:scaling>
          <c:orientation val="minMax"/>
        </c:scaling>
        <c:axPos val="b"/>
        <c:tickLblPos val="nextTo"/>
        <c:crossAx val="101701120"/>
        <c:crosses val="autoZero"/>
        <c:auto val="1"/>
        <c:lblAlgn val="ctr"/>
        <c:lblOffset val="100"/>
      </c:catAx>
      <c:valAx>
        <c:axId val="101701120"/>
        <c:scaling>
          <c:orientation val="minMax"/>
        </c:scaling>
        <c:axPos val="l"/>
        <c:majorGridlines/>
        <c:numFmt formatCode="0%" sourceLinked="1"/>
        <c:tickLblPos val="nextTo"/>
        <c:crossAx val="101699584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BD19B-8E99-4A2F-A62E-E57921536572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5B6CE-1B2F-4EE9-89C2-1B3F74AF1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mg3.goodfon.ru/original/1600x1200/0/1a/nebo-golub-ptica-luch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8915" cy="698918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476672"/>
            <a:ext cx="4716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БОУ «Междуреченская СОШ»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2204864"/>
            <a:ext cx="42334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Люди как птицы</a:t>
            </a:r>
            <a:endParaRPr lang="ru-RU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32040" y="3811012"/>
            <a:ext cx="38217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040C"/>
                </a:solidFill>
              </a:rPr>
              <a:t>Исследовательская работа</a:t>
            </a:r>
          </a:p>
          <a:p>
            <a:r>
              <a:rPr lang="ru-RU" sz="2400" dirty="0">
                <a:solidFill>
                  <a:srgbClr val="00040C"/>
                </a:solidFill>
              </a:rPr>
              <a:t>о</a:t>
            </a:r>
            <a:r>
              <a:rPr lang="ru-RU" sz="2400" dirty="0" smtClean="0">
                <a:solidFill>
                  <a:srgbClr val="00040C"/>
                </a:solidFill>
              </a:rPr>
              <a:t>бучающейся 4 класса</a:t>
            </a:r>
          </a:p>
          <a:p>
            <a:r>
              <a:rPr lang="ru-RU" sz="2400" b="1" i="1" dirty="0" err="1" smtClean="0">
                <a:solidFill>
                  <a:srgbClr val="00040C"/>
                </a:solidFill>
              </a:rPr>
              <a:t>Мун</a:t>
            </a:r>
            <a:r>
              <a:rPr lang="ru-RU" sz="2400" b="1" i="1" dirty="0" smtClean="0">
                <a:solidFill>
                  <a:srgbClr val="00040C"/>
                </a:solidFill>
              </a:rPr>
              <a:t> Доминики</a:t>
            </a:r>
          </a:p>
          <a:p>
            <a:endParaRPr lang="ru-RU" sz="2400" dirty="0" smtClean="0">
              <a:solidFill>
                <a:srgbClr val="00040C"/>
              </a:solidFill>
            </a:endParaRPr>
          </a:p>
          <a:p>
            <a:r>
              <a:rPr lang="ru-RU" sz="2400" dirty="0" smtClean="0">
                <a:solidFill>
                  <a:srgbClr val="00040C"/>
                </a:solidFill>
              </a:rPr>
              <a:t>Руководитель:</a:t>
            </a:r>
          </a:p>
          <a:p>
            <a:r>
              <a:rPr lang="ru-RU" sz="2400" dirty="0">
                <a:solidFill>
                  <a:srgbClr val="00040C"/>
                </a:solidFill>
              </a:rPr>
              <a:t>у</a:t>
            </a:r>
            <a:r>
              <a:rPr lang="ru-RU" sz="2400" dirty="0" smtClean="0">
                <a:solidFill>
                  <a:srgbClr val="00040C"/>
                </a:solidFill>
              </a:rPr>
              <a:t>читель начальных классов</a:t>
            </a:r>
          </a:p>
          <a:p>
            <a:r>
              <a:rPr lang="ru-RU" sz="2400" b="1" i="1" dirty="0" err="1" smtClean="0">
                <a:solidFill>
                  <a:srgbClr val="00040C"/>
                </a:solidFill>
              </a:rPr>
              <a:t>Тажбулатова</a:t>
            </a:r>
            <a:r>
              <a:rPr lang="ru-RU" sz="2400" b="1" i="1" dirty="0" smtClean="0">
                <a:solidFill>
                  <a:srgbClr val="00040C"/>
                </a:solidFill>
              </a:rPr>
              <a:t> </a:t>
            </a:r>
          </a:p>
          <a:p>
            <a:r>
              <a:rPr lang="ru-RU" sz="2400" b="1" i="1" dirty="0" smtClean="0">
                <a:solidFill>
                  <a:srgbClr val="00040C"/>
                </a:solidFill>
              </a:rPr>
              <a:t>Роза </a:t>
            </a:r>
            <a:r>
              <a:rPr lang="ru-RU" sz="2400" b="1" i="1" dirty="0" err="1" smtClean="0">
                <a:solidFill>
                  <a:srgbClr val="00040C"/>
                </a:solidFill>
              </a:rPr>
              <a:t>Азатовна</a:t>
            </a:r>
            <a:endParaRPr lang="ru-RU" sz="2400" b="1" i="1" dirty="0">
              <a:solidFill>
                <a:srgbClr val="00040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619672" y="1844824"/>
          <a:ext cx="712879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26098" y="1822268"/>
          <a:ext cx="7122365" cy="4487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61976" y="1900646"/>
          <a:ext cx="7158496" cy="4408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662883" y="1776548"/>
          <a:ext cx="7157589" cy="453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60842" y="1822268"/>
          <a:ext cx="7159630" cy="4559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622788" y="1828800"/>
          <a:ext cx="7125676" cy="44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35850" y="1763485"/>
          <a:ext cx="7040606" cy="4545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828800" y="1828800"/>
          <a:ext cx="6775648" cy="43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828800" y="1828800"/>
          <a:ext cx="6991672" cy="45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32594" y="476672"/>
            <a:ext cx="7711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Зависимость активности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хронотипов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от времени</a:t>
            </a: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828800" y="1828800"/>
          <a:ext cx="6991672" cy="45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835696" y="1599228"/>
            <a:ext cx="669674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исследования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выяснить, как планирование дня, составленное с учетом знания своего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хронотипа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поможет чувствовать себя отлично и достигать хороших результатов  в учебе.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img3.goodfon.ru/original/1600x1200/0/1a/nebo-golub-ptica-luch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8915" cy="698918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59832" y="5445224"/>
            <a:ext cx="5663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123728" y="558595"/>
            <a:ext cx="669674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изучить литературу по теме исследования;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провести тестирование  учащихся 2-4 классов по анкете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Остберга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определения их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хронотипов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проанализировать зависимость успеваемости каждого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хронотипа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 времени проведения проверочных работ на примере 4 класса;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сделать выводы.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835696" y="1052155"/>
            <a:ext cx="676875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етоды исследования: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изучение литературы по теме исследования; анализ;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анкетирование;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обобщение.</a:t>
            </a:r>
            <a:r>
              <a:rPr lang="ru-RU" sz="2800" b="1" dirty="0"/>
              <a:t> </a:t>
            </a:r>
            <a:r>
              <a:rPr lang="ru-RU" sz="2800" b="1" dirty="0" smtClean="0"/>
              <a:t>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Гипотеза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дети с разными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хронотипами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отличаются разной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работоспособностью.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979712" y="908720"/>
            <a:ext cx="676875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Объект исследования: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хронотипы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влияние знания своего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хронотипа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здоровье и работоспособность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979712" y="1124162"/>
            <a:ext cx="676875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Хронотип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 - это индивидуальные особенности  биологических ритмов организма человека 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Хронотип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человека характеризует организацию физиологических функций организма и его способность к адаптации. Может использоваться как универсальный измеритель общего функционального состояния организма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681570" y="1763485"/>
          <a:ext cx="7210910" cy="4761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80118" y="1783080"/>
          <a:ext cx="7284369" cy="452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fantik47.rusedu.net/gallery/3117/fon_lista_i_ptic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143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620688"/>
            <a:ext cx="3652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680118" y="1822268"/>
          <a:ext cx="7463882" cy="5035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350</Words>
  <Application>Microsoft Office PowerPoint</Application>
  <PresentationFormat>Экран (4:3)</PresentationFormat>
  <Paragraphs>59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2020-01-23T13:54:27Z</dcterms:created>
  <dcterms:modified xsi:type="dcterms:W3CDTF">2020-01-24T05:52:08Z</dcterms:modified>
</cp:coreProperties>
</file>